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8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91" d="100"/>
          <a:sy n="91" d="100"/>
        </p:scale>
        <p:origin x="20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A3EFD-5E43-402F-8717-3FF5DEF2706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AAFC4-8B8A-4281-927E-ED0BF9991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44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AAFC4-8B8A-4281-927E-ED0BF99911B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1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3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0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0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7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4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3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7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2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5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2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5742B-3103-43C9-A8FC-7D0315A041E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3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62600" y="0"/>
            <a:ext cx="3581400" cy="609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Picture 6" descr="background-text.png"/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61106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35882" y="6292543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NISO@PURDUE.EDU  </a:t>
            </a:r>
            <a:r>
              <a:rPr lang="en-US" sz="2800" dirty="0">
                <a:solidFill>
                  <a:schemeClr val="bg1"/>
                </a:solidFill>
              </a:rPr>
              <a:t>|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en-US" sz="2800" dirty="0">
                <a:solidFill>
                  <a:srgbClr val="B99845"/>
                </a:solidFill>
                <a:latin typeface="Impact" panose="020B0806030902050204" pitchFamily="34" charset="0"/>
              </a:rPr>
              <a:t>WWW.PURDUE.EDU/NISO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844" y="3200400"/>
            <a:ext cx="1281113" cy="287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676900" y="3495707"/>
            <a:ext cx="33909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B99845"/>
                </a:solidFill>
                <a:latin typeface="Impact" panose="020B0806030902050204" pitchFamily="34" charset="0"/>
              </a:rPr>
              <a:t>MARCH SESSIONS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</a:rPr>
              <a:t>Information on the world’s most prestigious scholarship programs and graduate study in the U.K., U.S., Ireland, and China. Juniors, seniors, graduate students apply now. Freshmen and sophomores prepare.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1012" y="887627"/>
            <a:ext cx="475439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 </a:t>
            </a:r>
            <a:endParaRPr lang="en-US" sz="1200" dirty="0"/>
          </a:p>
          <a:p>
            <a:r>
              <a:rPr lang="en-US" sz="1100" b="1" dirty="0"/>
              <a:t>Churchill Scholarship</a:t>
            </a:r>
            <a:endParaRPr lang="en-US" sz="1100" dirty="0"/>
          </a:p>
          <a:p>
            <a:r>
              <a:rPr lang="en-US" sz="1100" dirty="0"/>
              <a:t>Graduate program funding in the </a:t>
            </a:r>
            <a:r>
              <a:rPr lang="en-US" sz="1100" i="1" dirty="0"/>
              <a:t>sciences, engineering, or mathematics </a:t>
            </a:r>
            <a:r>
              <a:rPr lang="en-US" sz="1100" dirty="0"/>
              <a:t>at Churchill College, University of Cambridge. U.S. applicants only.</a:t>
            </a:r>
          </a:p>
          <a:p>
            <a:endParaRPr lang="en-US" sz="1100" b="1" dirty="0"/>
          </a:p>
          <a:p>
            <a:r>
              <a:rPr lang="en-US" sz="1100" b="1" dirty="0"/>
              <a:t>Gates Cambridge Scholarship</a:t>
            </a:r>
            <a:endParaRPr lang="en-US" sz="1100" dirty="0"/>
          </a:p>
          <a:p>
            <a:r>
              <a:rPr lang="en-US" sz="1100" dirty="0"/>
              <a:t>Outstanding intellectual ability, leadership, and a commitment to improving the lives of others are essential qualities of a Gates Cambridge Scholar attending University of Cambridge. U.S. and international applicants.</a:t>
            </a:r>
          </a:p>
          <a:p>
            <a:endParaRPr lang="en-US" sz="1100" b="1" dirty="0"/>
          </a:p>
          <a:p>
            <a:r>
              <a:rPr lang="en-US" sz="1100" b="1" dirty="0"/>
              <a:t>Knight-Hennessy Scholars</a:t>
            </a:r>
            <a:endParaRPr lang="en-US" sz="1100" dirty="0"/>
          </a:p>
          <a:p>
            <a:r>
              <a:rPr lang="en-US" sz="1100" dirty="0"/>
              <a:t>Students with demonstrated leadership and civic commitment receive full funding for graduate education at Stanford. </a:t>
            </a:r>
            <a:r>
              <a:rPr lang="en-US" sz="1200" dirty="0"/>
              <a:t>U.S. and international applicants.</a:t>
            </a:r>
          </a:p>
          <a:p>
            <a:endParaRPr lang="en-US" sz="1100" b="1" dirty="0"/>
          </a:p>
          <a:p>
            <a:r>
              <a:rPr lang="en-US" sz="1100" b="1" dirty="0"/>
              <a:t>Marshall Scholarship</a:t>
            </a:r>
            <a:endParaRPr lang="en-US" sz="1100" dirty="0"/>
          </a:p>
          <a:p>
            <a:r>
              <a:rPr lang="en-US" sz="1100" dirty="0"/>
              <a:t>Academic merit, leadership achievements, and a global perspective are qualities of Marshall Scholars in graduate study at any UK institution. U.S. applicants only.</a:t>
            </a:r>
          </a:p>
          <a:p>
            <a:r>
              <a:rPr lang="en-US" sz="1100" b="1" dirty="0"/>
              <a:t> </a:t>
            </a:r>
            <a:endParaRPr lang="en-US" sz="1100" dirty="0"/>
          </a:p>
          <a:p>
            <a:r>
              <a:rPr lang="en-US" sz="1100" b="1" dirty="0"/>
              <a:t>Rhodes Scholarship</a:t>
            </a:r>
            <a:endParaRPr lang="en-US" sz="1100" dirty="0"/>
          </a:p>
          <a:p>
            <a:r>
              <a:rPr lang="en-US" sz="1100" dirty="0"/>
              <a:t>Stellar students with demonstrated leadership potential and a commitment to fight “the good fight” pursue a graduate degree at University of Oxford on a Rhodes Scholarship. U.S. and international applicants.</a:t>
            </a:r>
          </a:p>
          <a:p>
            <a:endParaRPr lang="en-US" sz="1100" dirty="0"/>
          </a:p>
          <a:p>
            <a:r>
              <a:rPr lang="en-US" sz="1100" b="1" dirty="0"/>
              <a:t>NSF GRFP (undergraduate pre-advising only)</a:t>
            </a:r>
          </a:p>
          <a:p>
            <a:r>
              <a:rPr lang="en-US" sz="1100" dirty="0"/>
              <a:t>Graduate program funding in the sciences, engineering, or mathematics in domestic graduate programs. U.S. applicants only.</a:t>
            </a:r>
          </a:p>
          <a:p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76200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B99845"/>
                </a:solidFill>
                <a:latin typeface="Impact"/>
                <a:cs typeface="Impact"/>
              </a:rPr>
              <a:t>PRESTIGIOUS SCHOLARSHIPS FOR</a:t>
            </a:r>
          </a:p>
          <a:p>
            <a:pPr algn="ctr"/>
            <a:r>
              <a:rPr lang="en-US" sz="2000" dirty="0">
                <a:solidFill>
                  <a:srgbClr val="B99845"/>
                </a:solidFill>
                <a:latin typeface="Impact"/>
                <a:cs typeface="Impact"/>
              </a:rPr>
              <a:t>GLOBAL THINKERS AND COMMUNITY LEADERS</a:t>
            </a:r>
          </a:p>
        </p:txBody>
      </p:sp>
      <p:pic>
        <p:nvPicPr>
          <p:cNvPr id="2" name="Picture 1" descr="Lea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406" y="228600"/>
            <a:ext cx="3271394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1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764266" y="0"/>
            <a:ext cx="3379733" cy="609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Picture 6" descr="background-text.png"/>
          <p:cNvPicPr>
            <a:picLocks noChangeAspect="1"/>
          </p:cNvPicPr>
          <p:nvPr/>
        </p:nvPicPr>
        <p:blipFill>
          <a:blip r:embed="rId3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61106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65591" y="62484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NISO@PURDUE.EDU  </a:t>
            </a:r>
            <a:r>
              <a:rPr lang="en-US" sz="2800" dirty="0">
                <a:solidFill>
                  <a:schemeClr val="bg1"/>
                </a:solidFill>
              </a:rPr>
              <a:t>|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en-US" sz="2800" dirty="0">
                <a:solidFill>
                  <a:srgbClr val="B99845"/>
                </a:solidFill>
                <a:latin typeface="Impact" panose="020B0806030902050204" pitchFamily="34" charset="0"/>
              </a:rPr>
              <a:t>WWW.PURDUE.EDU/NISO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844" y="3200400"/>
            <a:ext cx="1281113" cy="287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620365" y="3864867"/>
            <a:ext cx="349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Churchill Scholarship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Gates Cambridge Scholarship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Marshall Scholarship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Rhodes Scholarship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Knight-Hennessy Scholarship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1524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B99845"/>
                </a:solidFill>
                <a:latin typeface="Impact"/>
                <a:cs typeface="Impact"/>
              </a:rPr>
              <a:t>SCHEDULE OF EVENTS</a:t>
            </a:r>
          </a:p>
        </p:txBody>
      </p:sp>
      <p:pic>
        <p:nvPicPr>
          <p:cNvPr id="11" name="Picture 10" descr="Qr code&#10;&#10;Description automatically generated">
            <a:extLst>
              <a:ext uri="{FF2B5EF4-FFF2-40B4-BE49-F238E27FC236}">
                <a16:creationId xmlns:a16="http://schemas.microsoft.com/office/drawing/2014/main" id="{07EBE8DD-B9B7-D978-3BA2-8EEBDB549F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382" y="190500"/>
            <a:ext cx="2857500" cy="2857500"/>
          </a:xfrm>
          <a:prstGeom prst="rect">
            <a:avLst/>
          </a:prstGeom>
        </p:spPr>
      </p:pic>
      <p:sp>
        <p:nvSpPr>
          <p:cNvPr id="12" name="Text Box 2">
            <a:extLst>
              <a:ext uri="{FF2B5EF4-FFF2-40B4-BE49-F238E27FC236}">
                <a16:creationId xmlns:a16="http://schemas.microsoft.com/office/drawing/2014/main" id="{041812A4-8D4E-7737-698E-37D2F7F7B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75" y="990600"/>
            <a:ext cx="562948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u="sng" kern="100" dirty="0">
                <a:solidFill>
                  <a:srgbClr val="B99845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Tuesday, March 3                Remote Sessions</a:t>
            </a:r>
            <a:endParaRPr lang="en-US" sz="1100" kern="100" dirty="0">
              <a:solidFill>
                <a:srgbClr val="B99845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5:30 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6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6:30pm </a:t>
            </a:r>
            <a:r>
              <a:rPr lang="en-US" sz="1600" b="1" i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sz="16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Rhodes and Scholarships</a:t>
            </a:r>
            <a:r>
              <a:rPr lang="en-US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endParaRPr lang="en-US" sz="1600" b="1" i="1" kern="100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1600" b="1" i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6:30 </a:t>
            </a:r>
            <a:r>
              <a:rPr lang="en-US" sz="1600" b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600" b="1" i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7:30pm       Knight-Hennessy Scholars</a:t>
            </a:r>
            <a:r>
              <a:rPr lang="en-US" b="1" i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endParaRPr lang="en-US" sz="12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1400" i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These prestigious scholarship programs are not just graduate school funding -</a:t>
            </a:r>
            <a:r>
              <a:rPr lang="en-US" sz="1400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they are life-changing and life-long experiences. </a:t>
            </a:r>
            <a:endParaRPr lang="en-US" sz="1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u="sng" kern="100" dirty="0">
              <a:solidFill>
                <a:srgbClr val="B99845"/>
              </a:solidFill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u="sng" kern="100" dirty="0">
                <a:solidFill>
                  <a:srgbClr val="B99845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Wednesday, March 4         Remote Sessions</a:t>
            </a:r>
            <a:endParaRPr lang="en-US" sz="1100" kern="100" dirty="0">
              <a:solidFill>
                <a:srgbClr val="B99845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i="1" kern="100" dirty="0">
                <a:solidFill>
                  <a:srgbClr val="996633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1600" b="1" i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4:30 - 5:15pm    NSF GRFP (undergraduate students only)</a:t>
            </a:r>
          </a:p>
          <a:p>
            <a:pPr>
              <a:lnSpc>
                <a:spcPct val="80000"/>
              </a:lnSpc>
            </a:pP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</a:rPr>
              <a:t>Undergraduate STEM students, learn about applying ahead of graduate school: why, how, who can help.</a:t>
            </a:r>
            <a:endParaRPr lang="en-US" sz="1600" b="1" i="1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600" b="1" i="1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5:30 - 6:15pm    Churchill Scholarship	</a:t>
            </a:r>
            <a:endParaRPr lang="en-US" sz="1600" b="1" i="1" kern="100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Churchill Scholars chat with you about Churchill's one-year programs for STEM graduate study and life at Cambridge.</a:t>
            </a:r>
            <a:r>
              <a:rPr lang="en-US" sz="14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4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600" b="1" i="1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6:30-7:15pm      Gates Cambridge Scholarships	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about this fully funded graduate scholarship and leadership program to Cambridge University.</a:t>
            </a:r>
            <a:r>
              <a:rPr lang="en-U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u="sng" kern="100" dirty="0">
              <a:solidFill>
                <a:srgbClr val="B99845"/>
              </a:solidFill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u="sng" kern="100" dirty="0">
                <a:solidFill>
                  <a:srgbClr val="B99845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Thursday, March 5</a:t>
            </a:r>
            <a:r>
              <a:rPr lang="en-US" sz="2400" b="1" u="sng" kern="100" dirty="0">
                <a:solidFill>
                  <a:srgbClr val="B99845"/>
                </a:solidFill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u="sng" kern="100" dirty="0">
                <a:solidFill>
                  <a:srgbClr val="B99845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           HCRS 1060</a:t>
            </a:r>
            <a:endParaRPr lang="en-US" sz="1100" kern="100" dirty="0">
              <a:solidFill>
                <a:srgbClr val="B99845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6:00-7:00pm</a:t>
            </a:r>
            <a:r>
              <a:rPr lang="en-US" sz="1600" b="1" i="1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  <a:r>
              <a:rPr lang="en-US" sz="1600" b="1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NISO Meet and Greet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Meet with NISO to ask 1:1 questions or just chat more about the scholarships presented this week. Food will be served.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A52B65-21FD-A3F3-E747-305C604C4F29}"/>
              </a:ext>
            </a:extLst>
          </p:cNvPr>
          <p:cNvSpPr txBox="1"/>
          <p:nvPr/>
        </p:nvSpPr>
        <p:spPr>
          <a:xfrm>
            <a:off x="315967" y="451991"/>
            <a:ext cx="505635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1100" dirty="0"/>
              <a:t>*Session links will be distributed via email the day of the session to those who RSVP.</a:t>
            </a:r>
          </a:p>
        </p:txBody>
      </p:sp>
    </p:spTree>
    <p:extLst>
      <p:ext uri="{BB962C8B-B14F-4D97-AF65-F5344CB8AC3E}">
        <p14:creationId xmlns:p14="http://schemas.microsoft.com/office/powerpoint/2010/main" val="209725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4454</TotalTime>
  <Words>460</Words>
  <Application>Microsoft Office PowerPoint</Application>
  <PresentationFormat>On-screen Show (4:3)</PresentationFormat>
  <Paragraphs>54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Impact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Asia</dc:creator>
  <cp:lastModifiedBy>Veronica A Schirm</cp:lastModifiedBy>
  <cp:revision>45</cp:revision>
  <dcterms:created xsi:type="dcterms:W3CDTF">2014-09-15T15:35:22Z</dcterms:created>
  <dcterms:modified xsi:type="dcterms:W3CDTF">2026-02-02T06:54:10Z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2024-02-26T19:38:16Z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5f8be24f-3d8d-4270-bbce-ba97462bd1f6</vt:lpwstr>
  </property>
  <property fmtid="{D5CDD505-2E9C-101B-9397-08002B2CF9AE}" pid="8" name="MSIP_Label_4044bd30-2ed7-4c9d-9d12-46200872a97b_ContentBits">
    <vt:lpwstr>0</vt:lpwstr>
  </property>
</Properties>
</file>